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Lobster"/>
      <p:regular r:id="rId31"/>
    </p:embeddedFont>
    <p:embeddedFont>
      <p:font typeface="Playfair Display"/>
      <p:regular r:id="rId32"/>
      <p:bold r:id="rId33"/>
      <p:italic r:id="rId34"/>
      <p:boldItalic r:id="rId35"/>
    </p:embeddedFont>
    <p:embeddedFont>
      <p:font typeface="Pacifico"/>
      <p:regular r:id="rId36"/>
    </p:embeddedFont>
    <p:embeddedFont>
      <p:font typeface="Average"/>
      <p:regular r:id="rId37"/>
    </p:embeddedFont>
    <p:embeddedFont>
      <p:font typeface="Oswal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bster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PlayfairDisplay-bold.fntdata"/><Relationship Id="rId10" Type="http://schemas.openxmlformats.org/officeDocument/2006/relationships/slide" Target="slides/slide5.xml"/><Relationship Id="rId32" Type="http://schemas.openxmlformats.org/officeDocument/2006/relationships/font" Target="fonts/PlayfairDisplay-regular.fntdata"/><Relationship Id="rId13" Type="http://schemas.openxmlformats.org/officeDocument/2006/relationships/slide" Target="slides/slide8.xml"/><Relationship Id="rId35" Type="http://schemas.openxmlformats.org/officeDocument/2006/relationships/font" Target="fonts/PlayfairDisplay-boldItalic.fntdata"/><Relationship Id="rId12" Type="http://schemas.openxmlformats.org/officeDocument/2006/relationships/slide" Target="slides/slide7.xml"/><Relationship Id="rId34" Type="http://schemas.openxmlformats.org/officeDocument/2006/relationships/font" Target="fonts/PlayfairDisplay-italic.fntdata"/><Relationship Id="rId15" Type="http://schemas.openxmlformats.org/officeDocument/2006/relationships/slide" Target="slides/slide10.xml"/><Relationship Id="rId37" Type="http://schemas.openxmlformats.org/officeDocument/2006/relationships/font" Target="fonts/Average-regular.fntdata"/><Relationship Id="rId14" Type="http://schemas.openxmlformats.org/officeDocument/2006/relationships/slide" Target="slides/slide9.xml"/><Relationship Id="rId36" Type="http://schemas.openxmlformats.org/officeDocument/2006/relationships/font" Target="fonts/Pacifico-regular.fntdata"/><Relationship Id="rId17" Type="http://schemas.openxmlformats.org/officeDocument/2006/relationships/slide" Target="slides/slide12.xml"/><Relationship Id="rId39" Type="http://schemas.openxmlformats.org/officeDocument/2006/relationships/font" Target="fonts/Oswald-bold.fntdata"/><Relationship Id="rId16" Type="http://schemas.openxmlformats.org/officeDocument/2006/relationships/slide" Target="slides/slide11.xml"/><Relationship Id="rId38" Type="http://schemas.openxmlformats.org/officeDocument/2006/relationships/font" Target="fonts/Oswal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100db9a9f_4_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10100db9a9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100db9a9f_9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100db9a9f_9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100db9a9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100db9a9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100db9a9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100db9a9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100db9a9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100db9a9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100db9a9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100db9a9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100db9a9f_4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10100db9a9f_4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100db9a9f_0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10100db9a9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0100db9a9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0100db9a9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100db9a9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100db9a9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100db9a9f_0_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10100db9a9f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100db9a9f_4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10100db9a9f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100db9a9f_9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100db9a9f_9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100db9a9f_9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100db9a9f_9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100db9a9f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10100db9a9f_4_4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100db9a9f_4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0100db9a9f_4_5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100db9a9f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0100db9a9f_4_6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100db9a9f_4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0100db9a9f_4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100db9a9f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0100db9a9f_4_7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100db9a9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100db9a9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100db9a9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100db9a9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2.png"/><Relationship Id="rId6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forms/d/e/1FAIpQLScrYKs7CD4W-qrdONrlLZvSaGy0fyAgwKtuRULd4Nzs255xpA/viewform?usp=sf_lin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Relationship Id="rId6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Relationship Id="rId6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8.png"/><Relationship Id="rId4" Type="http://schemas.openxmlformats.org/officeDocument/2006/relationships/image" Target="../media/image37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5" Type="http://schemas.openxmlformats.org/officeDocument/2006/relationships/image" Target="../media/image13.png"/><Relationship Id="rId6" Type="http://schemas.openxmlformats.org/officeDocument/2006/relationships/image" Target="../media/image1.png"/><Relationship Id="rId7" Type="http://schemas.openxmlformats.org/officeDocument/2006/relationships/image" Target="../media/image14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64425" y="1393088"/>
            <a:ext cx="85206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300">
                <a:solidFill>
                  <a:srgbClr val="B4A7D6"/>
                </a:solidFill>
                <a:latin typeface="Lobster"/>
                <a:ea typeface="Lobster"/>
                <a:cs typeface="Lobster"/>
                <a:sym typeface="Lobster"/>
              </a:rPr>
              <a:t>Deep-Parzival</a:t>
            </a:r>
            <a:endParaRPr sz="5300">
              <a:solidFill>
                <a:srgbClr val="B4A7D6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573975" y="2421750"/>
            <a:ext cx="232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E69138"/>
                </a:solidFill>
                <a:latin typeface="Pacifico"/>
                <a:ea typeface="Pacifico"/>
                <a:cs typeface="Pacifico"/>
                <a:sym typeface="Pacifico"/>
              </a:rPr>
              <a:t>Game Character Recognizer</a:t>
            </a:r>
            <a:endParaRPr b="0" i="0" sz="1400" u="none" cap="none" strike="noStrike">
              <a:solidFill>
                <a:srgbClr val="E69138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949575"/>
            <a:ext cx="2725524" cy="153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1276425" y="4481650"/>
            <a:ext cx="1153500" cy="416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3"/>
          <p:cNvSpPr txBox="1"/>
          <p:nvPr/>
        </p:nvSpPr>
        <p:spPr>
          <a:xfrm>
            <a:off x="2363725" y="4677125"/>
            <a:ext cx="177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4A86E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Ezio Auditore</a:t>
            </a:r>
            <a:endParaRPr b="1" i="0" sz="1400" u="none" cap="none" strike="noStrike">
              <a:solidFill>
                <a:srgbClr val="4A86E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86400" y="2821950"/>
            <a:ext cx="3045900" cy="17128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Google Shape;60;p13"/>
          <p:cNvCxnSpPr/>
          <p:nvPr/>
        </p:nvCxnSpPr>
        <p:spPr>
          <a:xfrm flipH="1">
            <a:off x="6987100" y="4557300"/>
            <a:ext cx="1219800" cy="32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3"/>
          <p:cNvSpPr txBox="1"/>
          <p:nvPr/>
        </p:nvSpPr>
        <p:spPr>
          <a:xfrm>
            <a:off x="5975525" y="4677125"/>
            <a:ext cx="13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3C78D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Lara Croft</a:t>
            </a:r>
            <a:endParaRPr b="1" i="0" sz="1400" u="none" cap="none" strike="noStrike">
              <a:solidFill>
                <a:srgbClr val="3C78D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1700" y="147149"/>
            <a:ext cx="1777500" cy="17944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3"/>
          <p:cNvCxnSpPr/>
          <p:nvPr/>
        </p:nvCxnSpPr>
        <p:spPr>
          <a:xfrm>
            <a:off x="2089550" y="576750"/>
            <a:ext cx="718500" cy="207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3"/>
          <p:cNvSpPr txBox="1"/>
          <p:nvPr/>
        </p:nvSpPr>
        <p:spPr>
          <a:xfrm>
            <a:off x="2808400" y="576750"/>
            <a:ext cx="141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3C78D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Kratos</a:t>
            </a:r>
            <a:endParaRPr b="1" i="0" sz="1400" u="none" cap="none" strike="noStrike">
              <a:solidFill>
                <a:srgbClr val="3C78D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34325" y="147150"/>
            <a:ext cx="1418400" cy="2137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Google Shape;66;p13"/>
          <p:cNvCxnSpPr/>
          <p:nvPr/>
        </p:nvCxnSpPr>
        <p:spPr>
          <a:xfrm flipH="1">
            <a:off x="6249850" y="699675"/>
            <a:ext cx="794100" cy="245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" name="Google Shape;67;p13"/>
          <p:cNvSpPr txBox="1"/>
          <p:nvPr/>
        </p:nvSpPr>
        <p:spPr>
          <a:xfrm>
            <a:off x="5568950" y="728025"/>
            <a:ext cx="121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3C78D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Geralt</a:t>
            </a:r>
            <a:endParaRPr b="1" i="0" sz="1400" u="none" cap="none" strike="noStrike">
              <a:solidFill>
                <a:srgbClr val="3C78D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8" name="Google Shape;68;p13"/>
          <p:cNvSpPr txBox="1"/>
          <p:nvPr>
            <p:ph type="ctrTitle"/>
          </p:nvPr>
        </p:nvSpPr>
        <p:spPr>
          <a:xfrm>
            <a:off x="416825" y="-359512"/>
            <a:ext cx="85206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2800">
                <a:solidFill>
                  <a:srgbClr val="B4A7D6"/>
                </a:solidFill>
              </a:rPr>
              <a:t>SIV871 Minor Project</a:t>
            </a:r>
            <a:endParaRPr sz="2800">
              <a:solidFill>
                <a:srgbClr val="B4A7D6"/>
              </a:solidFill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3174350" y="2955150"/>
            <a:ext cx="2725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E69138"/>
                </a:solidFill>
                <a:latin typeface="Arial"/>
                <a:ea typeface="Arial"/>
                <a:cs typeface="Arial"/>
                <a:sym typeface="Arial"/>
              </a:rPr>
              <a:t>Sarthak Behera (2018CS10384)</a:t>
            </a:r>
            <a:endParaRPr b="0" i="0" sz="1700" u="none" cap="none" strike="noStrike">
              <a:solidFill>
                <a:srgbClr val="E6913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E69138"/>
                </a:solidFill>
                <a:latin typeface="Arial"/>
                <a:ea typeface="Arial"/>
                <a:cs typeface="Arial"/>
                <a:sym typeface="Arial"/>
              </a:rPr>
              <a:t>Sai Sukruth Bezugam (2019EEY7521)</a:t>
            </a:r>
            <a:endParaRPr b="0" i="0" sz="1700" u="none" cap="none" strike="noStrike">
              <a:solidFill>
                <a:srgbClr val="E691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241925" y="265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Graph from the paper </a:t>
            </a:r>
            <a:r>
              <a:rPr i="1" lang="en" sz="2400"/>
              <a:t>Visualizing Vision Impairments by Hogervorst et. al.</a:t>
            </a:r>
            <a:endParaRPr i="1" sz="2400"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11700" y="4393300"/>
            <a:ext cx="85206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gave us idea about simulating blurring analogous to child vision development </a:t>
            </a:r>
            <a:endParaRPr/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253" y="907227"/>
            <a:ext cx="5719945" cy="33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335400"/>
            <a:ext cx="866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Resnet50 with </a:t>
            </a:r>
            <a:r>
              <a:rPr lang="en" sz="2000"/>
              <a:t>Inclusion of  Blur to no blur (Child vision Development model) in preprocessing pipeline</a:t>
            </a:r>
            <a:endParaRPr sz="2000"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11700" y="42354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Using a fresh resnet50 model and the pipeline resulted in accuracy frequently exceeding 80%.</a:t>
            </a:r>
            <a:endParaRPr/>
          </a:p>
        </p:txBody>
      </p:sp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503" y="1005649"/>
            <a:ext cx="5638046" cy="31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 rotWithShape="1">
          <a:blip r:embed="rId4">
            <a:alphaModFix/>
          </a:blip>
          <a:srcRect b="0" l="0" r="-8861" t="0"/>
          <a:stretch/>
        </p:blipFill>
        <p:spPr>
          <a:xfrm>
            <a:off x="230725" y="1223500"/>
            <a:ext cx="3564675" cy="26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/>
        </p:nvSpPr>
        <p:spPr>
          <a:xfrm>
            <a:off x="8401750" y="42075"/>
            <a:ext cx="169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Better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Learning and higher accuracy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Confusion Matrix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311700" y="1152475"/>
            <a:ext cx="32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Highest error between human classes ezio and geralt.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Very less or no confusion between animal and human types of classes.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Similar trend observed in humans.</a:t>
            </a:r>
            <a:endParaRPr/>
          </a:p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163" y="889150"/>
            <a:ext cx="5191125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Accuracy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were shown all the </a:t>
            </a:r>
            <a:r>
              <a:rPr lang="en"/>
              <a:t>characters</a:t>
            </a:r>
            <a:r>
              <a:rPr lang="en"/>
              <a:t> once and </a:t>
            </a:r>
            <a:r>
              <a:rPr lang="en"/>
              <a:t>asked them how many of characters they aren't familiar</a:t>
            </a:r>
            <a:r>
              <a:rPr lang="en"/>
              <a:t>. Matched our hypothesis.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Humans were expected to classify 10 images (7 correctly classified by the network and 3 </a:t>
            </a:r>
            <a:r>
              <a:rPr lang="en"/>
              <a:t>misclassified</a:t>
            </a:r>
            <a:r>
              <a:rPr lang="en"/>
              <a:t> by the network) and give information about </a:t>
            </a:r>
            <a:r>
              <a:rPr lang="en"/>
              <a:t>their</a:t>
            </a:r>
            <a:r>
              <a:rPr lang="en"/>
              <a:t> cues.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experiment is done among </a:t>
            </a:r>
            <a:r>
              <a:rPr lang="en"/>
              <a:t>individuals</a:t>
            </a:r>
            <a:r>
              <a:rPr lang="en"/>
              <a:t> of 20-25 years using </a:t>
            </a:r>
            <a:r>
              <a:rPr lang="en"/>
              <a:t>google</a:t>
            </a:r>
            <a:r>
              <a:rPr lang="en"/>
              <a:t> sheets.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https://docs.google.com/forms/d/e/1FAIpQLScrYKs7CD4W-qrdONrlLZvSaGy0fyAgwKtuRULd4Nzs255xpA/viewform?usp=sf_link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 Human Accuracy = 96.33%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Top 2 Human Accuracy = 100%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Mismatch only </a:t>
            </a:r>
            <a:r>
              <a:rPr lang="en"/>
              <a:t>occurred</a:t>
            </a:r>
            <a:r>
              <a:rPr lang="en"/>
              <a:t> between Ezio or Geralt which were less known </a:t>
            </a:r>
            <a:r>
              <a:rPr lang="en"/>
              <a:t>characters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But Ryu was also less known </a:t>
            </a:r>
            <a:r>
              <a:rPr lang="en"/>
              <a:t>character</a:t>
            </a:r>
            <a:r>
              <a:rPr lang="en"/>
              <a:t> but was more similar to human, they were easily able to </a:t>
            </a:r>
            <a:r>
              <a:rPr lang="en"/>
              <a:t>correlate</a:t>
            </a:r>
            <a:r>
              <a:rPr lang="en"/>
              <a:t> and correctly classified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4325" y="800337"/>
            <a:ext cx="1371600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4365" y="838425"/>
            <a:ext cx="1619250" cy="171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40683" y="3293434"/>
            <a:ext cx="1381125" cy="1781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26"/>
          <p:cNvCxnSpPr/>
          <p:nvPr/>
        </p:nvCxnSpPr>
        <p:spPr>
          <a:xfrm>
            <a:off x="311700" y="2784475"/>
            <a:ext cx="79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Forms response chart. Question title: How many characters are you familiar with?. Number of responses: 11 responses." id="188" name="Google Shape;188;p26"/>
          <p:cNvPicPr preferRelativeResize="0"/>
          <p:nvPr/>
        </p:nvPicPr>
        <p:blipFill rotWithShape="1">
          <a:blip r:embed="rId6">
            <a:alphaModFix/>
          </a:blip>
          <a:srcRect b="10127" l="9367" r="1585" t="17991"/>
          <a:stretch/>
        </p:blipFill>
        <p:spPr>
          <a:xfrm>
            <a:off x="5544300" y="2895859"/>
            <a:ext cx="3479400" cy="148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Trying to draw parallels to Human Vision and Deep Vision</a:t>
            </a:r>
            <a:endParaRPr/>
          </a:p>
        </p:txBody>
      </p:sp>
      <p:pic>
        <p:nvPicPr>
          <p:cNvPr id="194" name="Google Shape;194;p27"/>
          <p:cNvPicPr preferRelativeResize="0"/>
          <p:nvPr/>
        </p:nvPicPr>
        <p:blipFill rotWithShape="1">
          <a:blip r:embed="rId3">
            <a:alphaModFix/>
          </a:blip>
          <a:srcRect b="12906" l="0" r="66410" t="12578"/>
          <a:stretch/>
        </p:blipFill>
        <p:spPr>
          <a:xfrm>
            <a:off x="2871800" y="2939550"/>
            <a:ext cx="1995348" cy="16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 rotWithShape="1">
          <a:blip r:embed="rId4">
            <a:alphaModFix/>
          </a:blip>
          <a:srcRect b="12742" l="33623" r="33542" t="12742"/>
          <a:stretch/>
        </p:blipFill>
        <p:spPr>
          <a:xfrm>
            <a:off x="5100500" y="2939550"/>
            <a:ext cx="1950376" cy="1659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27"/>
          <p:cNvCxnSpPr/>
          <p:nvPr/>
        </p:nvCxnSpPr>
        <p:spPr>
          <a:xfrm>
            <a:off x="819150" y="2798675"/>
            <a:ext cx="7505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97" name="Google Shape;197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33800" y="1229563"/>
            <a:ext cx="1419275" cy="141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/>
        </p:nvSpPr>
        <p:spPr>
          <a:xfrm>
            <a:off x="492925" y="1746650"/>
            <a:ext cx="617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Human Vision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492925" y="3499250"/>
            <a:ext cx="617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Vision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5806675" y="1316825"/>
            <a:ext cx="2293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 Questionnaire asking what was the most prominent feature helped to classify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7050875" y="3420600"/>
            <a:ext cx="178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GradCam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[Selvaraju, Ramprasaath R., et al. "Grad-CAM: Visual Explanations from Deep Networks via Gradient-Based Localization. ICCV." (2016).]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None/>
            </a:pPr>
            <a:r>
              <a:rPr lang="en"/>
              <a:t>GradCam - </a:t>
            </a:r>
            <a:r>
              <a:rPr lang="en" sz="2222"/>
              <a:t>Visualizing deep vision with </a:t>
            </a:r>
            <a:r>
              <a:rPr lang="en" sz="2222"/>
              <a:t>backward</a:t>
            </a:r>
            <a:r>
              <a:rPr lang="en" sz="2222"/>
              <a:t> gradient injection to network</a:t>
            </a:r>
            <a:endParaRPr sz="2222"/>
          </a:p>
        </p:txBody>
      </p:sp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75" y="2031624"/>
            <a:ext cx="2118384" cy="2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8666" y="2031624"/>
            <a:ext cx="2118384" cy="2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1018" y="2086550"/>
            <a:ext cx="2028532" cy="2028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36626" y="2053560"/>
            <a:ext cx="2118384" cy="211839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8"/>
          <p:cNvSpPr txBox="1"/>
          <p:nvPr>
            <p:ph type="title"/>
          </p:nvPr>
        </p:nvSpPr>
        <p:spPr>
          <a:xfrm>
            <a:off x="387900" y="1359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220"/>
              <a:t>Layer[-4]                </a:t>
            </a:r>
            <a:r>
              <a:rPr lang="en" sz="2220"/>
              <a:t>Layer [-3]             Layer [-2]             Layer [-1]                </a:t>
            </a:r>
            <a:endParaRPr sz="2220"/>
          </a:p>
        </p:txBody>
      </p:sp>
      <p:cxnSp>
        <p:nvCxnSpPr>
          <p:cNvPr id="214" name="Google Shape;214;p28"/>
          <p:cNvCxnSpPr/>
          <p:nvPr/>
        </p:nvCxnSpPr>
        <p:spPr>
          <a:xfrm>
            <a:off x="620825" y="4441700"/>
            <a:ext cx="75498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5" name="Google Shape;215;p28"/>
          <p:cNvSpPr txBox="1"/>
          <p:nvPr/>
        </p:nvSpPr>
        <p:spPr>
          <a:xfrm>
            <a:off x="547350" y="4052550"/>
            <a:ext cx="529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Finer Details to coarser details</a:t>
            </a:r>
            <a:endParaRPr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Cues from Humans were very interesting</a:t>
            </a:r>
            <a:endParaRPr/>
          </a:p>
        </p:txBody>
      </p:sp>
      <p:sp>
        <p:nvSpPr>
          <p:cNvPr id="221" name="Google Shape;22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23" name="Google Shape;223;p29"/>
          <p:cNvSpPr txBox="1"/>
          <p:nvPr/>
        </p:nvSpPr>
        <p:spPr>
          <a:xfrm>
            <a:off x="5490300" y="1152475"/>
            <a:ext cx="3342000" cy="27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01600" rtl="0" algn="l">
              <a:lnSpc>
                <a:spcPct val="142857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Human Insights in seeing Mario</a:t>
            </a:r>
            <a:endParaRPr b="1" sz="14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30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Uniform and his beard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Red dress with cap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Mustache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Red and Blue Dress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Cap 🧢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eyes, moustache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Distinct Color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Cap and Moustache, Plumber pants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Tummy, mustache and dress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His unique dress and chubby figure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" name="Google Shape;2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62075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9"/>
          <p:cNvPicPr preferRelativeResize="0"/>
          <p:nvPr/>
        </p:nvPicPr>
        <p:blipFill rotWithShape="1">
          <a:blip r:embed="rId4">
            <a:alphaModFix/>
          </a:blip>
          <a:srcRect b="0" l="0" r="0" t="36358"/>
          <a:stretch/>
        </p:blipFill>
        <p:spPr>
          <a:xfrm>
            <a:off x="2773150" y="1124625"/>
            <a:ext cx="2438400" cy="155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1950" y="2783375"/>
            <a:ext cx="1837625" cy="18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Cues from Humans Vs Computer vision model</a:t>
            </a:r>
            <a:endParaRPr/>
          </a:p>
        </p:txBody>
      </p:sp>
      <p:sp>
        <p:nvSpPr>
          <p:cNvPr id="232" name="Google Shape;23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5490300" y="1152475"/>
            <a:ext cx="3342000" cy="2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01600" rtl="0" algn="l">
              <a:lnSpc>
                <a:spcPct val="142857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Human Insights in seeing </a:t>
            </a:r>
            <a:r>
              <a:rPr b="1" lang="en" sz="14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Geralt</a:t>
            </a:r>
            <a:endParaRPr b="1" sz="14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30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Costume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white hair, slightly aged persona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Swords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sword, outfit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Intricate features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Warrior face, blonde/white hair,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white hair and warrior-like dressing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1016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silver hair and sword</a:t>
            </a:r>
            <a:endParaRPr sz="105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5" name="Google Shape;2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269" y="1152475"/>
            <a:ext cx="2154056" cy="215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925" y="1152475"/>
            <a:ext cx="2154056" cy="215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4025" y="3308575"/>
            <a:ext cx="1777775" cy="177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0900" y="3287313"/>
            <a:ext cx="1820300" cy="182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None/>
            </a:pPr>
            <a:r>
              <a:rPr lang="en"/>
              <a:t>GradCam - </a:t>
            </a:r>
            <a:r>
              <a:rPr lang="en" sz="2222"/>
              <a:t>Visualizing deep vision with backward gradient injection to network</a:t>
            </a:r>
            <a:endParaRPr sz="2222"/>
          </a:p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25" y="1879224"/>
            <a:ext cx="2118384" cy="2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266" y="1879224"/>
            <a:ext cx="2118384" cy="2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618" y="1934150"/>
            <a:ext cx="2028532" cy="2028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84226" y="1901160"/>
            <a:ext cx="2118384" cy="211839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1"/>
          <p:cNvSpPr txBox="1"/>
          <p:nvPr>
            <p:ph type="title"/>
          </p:nvPr>
        </p:nvSpPr>
        <p:spPr>
          <a:xfrm>
            <a:off x="235500" y="1207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Layer[-4]                Layer [-3]             Layer [-2]             Layer [-1]                </a:t>
            </a:r>
            <a:endParaRPr/>
          </a:p>
        </p:txBody>
      </p:sp>
      <p:cxnSp>
        <p:nvCxnSpPr>
          <p:cNvPr id="250" name="Google Shape;250;p31"/>
          <p:cNvCxnSpPr/>
          <p:nvPr/>
        </p:nvCxnSpPr>
        <p:spPr>
          <a:xfrm>
            <a:off x="468425" y="4289300"/>
            <a:ext cx="75498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31"/>
          <p:cNvSpPr txBox="1"/>
          <p:nvPr/>
        </p:nvSpPr>
        <p:spPr>
          <a:xfrm>
            <a:off x="394950" y="4509750"/>
            <a:ext cx="529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Finer Details to coarser details</a:t>
            </a:r>
            <a:endParaRPr sz="1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2" name="Google Shape;252;p31"/>
          <p:cNvSpPr/>
          <p:nvPr/>
        </p:nvSpPr>
        <p:spPr>
          <a:xfrm>
            <a:off x="4463825" y="1047075"/>
            <a:ext cx="4368600" cy="3190800"/>
          </a:xfrm>
          <a:prstGeom prst="ellipse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 txBox="1"/>
          <p:nvPr/>
        </p:nvSpPr>
        <p:spPr>
          <a:xfrm>
            <a:off x="5611850" y="1879225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Human Insights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2400"/>
              <a:t>Reasons Behind Choosing Game Character dataset</a:t>
            </a:r>
            <a:endParaRPr b="1" sz="2400"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000075"/>
            <a:ext cx="85206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Generalized Dataset.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Distinctive features for each character.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Human create characters try enhance human / animal like features. 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Easy to find human subjects who can classify characters.</a:t>
            </a:r>
            <a:endParaRPr b="1" sz="2000"/>
          </a:p>
        </p:txBody>
      </p:sp>
      <p:sp>
        <p:nvSpPr>
          <p:cNvPr id="76" name="Google Shape;76;p14"/>
          <p:cNvSpPr txBox="1"/>
          <p:nvPr>
            <p:ph type="title"/>
          </p:nvPr>
        </p:nvSpPr>
        <p:spPr>
          <a:xfrm>
            <a:off x="311700" y="2807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b="1" lang="en"/>
              <a:t>Game Character dataset Source</a:t>
            </a:r>
            <a:endParaRPr b="1"/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311700" y="3286075"/>
            <a:ext cx="85206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Web image search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Automated scraping</a:t>
            </a:r>
            <a:endParaRPr b="1" sz="2000"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misclassified images</a:t>
            </a:r>
            <a:endParaRPr/>
          </a:p>
        </p:txBody>
      </p:sp>
      <p:sp>
        <p:nvSpPr>
          <p:cNvPr id="259" name="Google Shape;25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64825"/>
            <a:ext cx="1892950" cy="189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8575" y="1764825"/>
            <a:ext cx="1892950" cy="189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9575" y="1687026"/>
            <a:ext cx="1967575" cy="196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138" y="1764825"/>
            <a:ext cx="1892950" cy="18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311700" y="1152475"/>
            <a:ext cx="8520600" cy="30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versus network accuracy to classify game </a:t>
            </a:r>
            <a:r>
              <a:rPr lang="en"/>
              <a:t>characters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visual acuity development in child is extremely important for proper visual development as our pipelined structure was illustrated this fact when against the non-pipelined version.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pipelined version still couldn’t match the pretrained model which might signify that child may have </a:t>
            </a:r>
            <a:r>
              <a:rPr lang="en"/>
              <a:t>multimodal</a:t>
            </a:r>
            <a:r>
              <a:rPr lang="en"/>
              <a:t> learning.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Drawing parallels between human and network vision cues through Grad cam analysis, we could observe human use objects associated with </a:t>
            </a:r>
            <a:r>
              <a:rPr lang="en"/>
              <a:t>character</a:t>
            </a:r>
            <a:r>
              <a:rPr lang="en"/>
              <a:t> to classify image, Network was using more coarser features.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71" name="Google Shape;271;p33"/>
          <p:cNvSpPr txBox="1"/>
          <p:nvPr/>
        </p:nvSpPr>
        <p:spPr>
          <a:xfrm>
            <a:off x="204000" y="3856600"/>
            <a:ext cx="8628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P.S. Had an comprehensive learning from selecting a problem statement, creating an own dataset, understanding how network gets trained and child vision </a:t>
            </a:r>
            <a:r>
              <a:rPr b="1"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development</a:t>
            </a:r>
            <a:r>
              <a:rPr b="1"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, drew </a:t>
            </a:r>
            <a:r>
              <a:rPr b="1"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parallels</a:t>
            </a:r>
            <a:r>
              <a:rPr b="1"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between Human and Network vision.</a:t>
            </a:r>
            <a:endParaRPr b="1"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Characters Selected</a:t>
            </a:r>
            <a:endParaRPr/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2800" y="1020762"/>
            <a:ext cx="1371600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8230" y="2907721"/>
            <a:ext cx="904875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18598" y="1020762"/>
            <a:ext cx="17145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51538" y="1020762"/>
            <a:ext cx="2581275" cy="17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41090" y="2927350"/>
            <a:ext cx="1619250" cy="171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72000" y="2979793"/>
            <a:ext cx="2152650" cy="187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238058" y="1064259"/>
            <a:ext cx="1381125" cy="1781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5"/>
          <p:cNvCxnSpPr/>
          <p:nvPr/>
        </p:nvCxnSpPr>
        <p:spPr>
          <a:xfrm>
            <a:off x="3878580" y="510540"/>
            <a:ext cx="0" cy="4442460"/>
          </a:xfrm>
          <a:prstGeom prst="straightConnector1">
            <a:avLst/>
          </a:prstGeom>
          <a:noFill/>
          <a:ln cap="flat" cmpd="sng" w="571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Characters Selection Reasons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Distinctive feature in each character. 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</a:t>
            </a:r>
            <a:r>
              <a:rPr lang="en">
                <a:solidFill>
                  <a:srgbClr val="FFFF00"/>
                </a:solidFill>
              </a:rPr>
              <a:t>To make sure network and human easily differentiate.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Few well popular characters (4) and Few partially known (3).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	</a:t>
            </a:r>
            <a:r>
              <a:rPr lang="en">
                <a:solidFill>
                  <a:srgbClr val="FFFF00"/>
                </a:solidFill>
              </a:rPr>
              <a:t>To understand if human works </a:t>
            </a:r>
            <a:r>
              <a:rPr lang="en">
                <a:solidFill>
                  <a:srgbClr val="FFFF00"/>
                </a:solidFill>
              </a:rPr>
              <a:t>completely</a:t>
            </a:r>
            <a:r>
              <a:rPr lang="en">
                <a:solidFill>
                  <a:srgbClr val="FFFF00"/>
                </a:solidFill>
              </a:rPr>
              <a:t> on </a:t>
            </a:r>
            <a:r>
              <a:rPr lang="en">
                <a:solidFill>
                  <a:srgbClr val="FFFF00"/>
                </a:solidFill>
              </a:rPr>
              <a:t>previous</a:t>
            </a:r>
            <a:r>
              <a:rPr lang="en">
                <a:solidFill>
                  <a:srgbClr val="FFFF00"/>
                </a:solidFill>
              </a:rPr>
              <a:t> knowledge, any bias in   classification by Network.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Character similar to </a:t>
            </a:r>
            <a:r>
              <a:rPr lang="en">
                <a:solidFill>
                  <a:srgbClr val="FFFF00"/>
                </a:solidFill>
              </a:rPr>
              <a:t>understand relatability factor in humans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Humans (3)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Animals (3)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Shape (1)</a:t>
            </a:r>
            <a:endParaRPr/>
          </a:p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descr="Forms response chart. Question title: How many characters are you familiar with?. Number of responses: 11 responses." id="100" name="Google Shape;100;p16"/>
          <p:cNvPicPr preferRelativeResize="0"/>
          <p:nvPr/>
        </p:nvPicPr>
        <p:blipFill rotWithShape="1">
          <a:blip r:embed="rId3">
            <a:alphaModFix/>
          </a:blip>
          <a:srcRect b="10127" l="9367" r="1585" t="17991"/>
          <a:stretch/>
        </p:blipFill>
        <p:spPr>
          <a:xfrm>
            <a:off x="3352100" y="3133725"/>
            <a:ext cx="4656725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Dataset Specifications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Data is obtained by data-scraping from Google for each character name as “search keyword” with creative commons licence.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Data set is small with 100 images for each class.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We choose a random 80:20 split during training and validation.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b="1" lang="en"/>
              <a:t>Image classification (Transfer Learning)</a:t>
            </a:r>
            <a:endParaRPr b="1"/>
          </a:p>
        </p:txBody>
      </p:sp>
      <p:grpSp>
        <p:nvGrpSpPr>
          <p:cNvPr id="113" name="Google Shape;113;p18"/>
          <p:cNvGrpSpPr/>
          <p:nvPr/>
        </p:nvGrpSpPr>
        <p:grpSpPr>
          <a:xfrm>
            <a:off x="311611" y="1235783"/>
            <a:ext cx="8520391" cy="3493717"/>
            <a:chOff x="1253738" y="1235875"/>
            <a:chExt cx="6829425" cy="2800350"/>
          </a:xfrm>
        </p:grpSpPr>
        <p:pic>
          <p:nvPicPr>
            <p:cNvPr id="114" name="Google Shape;114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53738" y="1235875"/>
              <a:ext cx="6829425" cy="2800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8"/>
            <p:cNvSpPr txBox="1"/>
            <p:nvPr/>
          </p:nvSpPr>
          <p:spPr>
            <a:xfrm>
              <a:off x="1971675" y="3493275"/>
              <a:ext cx="17001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Fixed Weights</a:t>
              </a:r>
              <a:endPara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8"/>
            <p:cNvSpPr txBox="1"/>
            <p:nvPr/>
          </p:nvSpPr>
          <p:spPr>
            <a:xfrm>
              <a:off x="5476875" y="3417075"/>
              <a:ext cx="1700100" cy="56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Trainable </a:t>
              </a:r>
              <a:endPara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en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Weights</a:t>
              </a:r>
              <a:endPara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9047"/>
              <a:buNone/>
            </a:pPr>
            <a:r>
              <a:rPr lang="en"/>
              <a:t>Network </a:t>
            </a:r>
            <a:r>
              <a:rPr lang="en"/>
              <a:t>Architecture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Resnet for following reasons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Faster training due to residual connections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Compact weight matrix compared to VGG Net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Pretrained weights are available</a:t>
            </a:r>
            <a:endParaRPr/>
          </a:p>
          <a:p>
            <a:pPr indent="-228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Experiments Done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Transfer Learning on ImageNet weights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network with random weight matrix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Inclusion of  Blur to no blur while training network, to understand learning in.</a:t>
            </a:r>
            <a:endParaRPr/>
          </a:p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1125" y="1017725"/>
            <a:ext cx="3301825" cy="20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Resnet50 Transfer Learning</a:t>
            </a:r>
            <a:endParaRPr/>
          </a:p>
        </p:txBody>
      </p:sp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175" y="1017725"/>
            <a:ext cx="6051774" cy="33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 txBox="1"/>
          <p:nvPr/>
        </p:nvSpPr>
        <p:spPr>
          <a:xfrm>
            <a:off x="1403175" y="4459000"/>
            <a:ext cx="574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Even with 5 epochs, training and validation accuracy reached nearly 95%, thus pretrained network learnt a good feature space correspondence.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7191100" y="4379825"/>
            <a:ext cx="169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Highest A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ccuracy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311700" y="21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 50 with random weights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261875" y="4263700"/>
            <a:ext cx="85206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When weights are not pre-trained, training and validation accuracy barely reach above 60% even when model is run for 30 epochs. One may also observe some degree of overfitting.</a:t>
            </a:r>
            <a:endParaRPr/>
          </a:p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125" y="732088"/>
            <a:ext cx="6299775" cy="349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/>
        </p:nvSpPr>
        <p:spPr>
          <a:xfrm>
            <a:off x="7242950" y="300150"/>
            <a:ext cx="169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Lower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accuracy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